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o Black" charset="1" panose="020B0A03020202020B04"/>
      <p:regular r:id="rId18"/>
    </p:embeddedFont>
    <p:embeddedFont>
      <p:font typeface="Aileron Bold" charset="1" panose="00000800000000000000"/>
      <p:regular r:id="rId19"/>
    </p:embeddedFont>
    <p:embeddedFont>
      <p:font typeface="Aileron" charset="1" panose="00000500000000000000"/>
      <p:regular r:id="rId20"/>
    </p:embeddedFont>
    <p:embeddedFont>
      <p:font typeface="Aileron Italics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Poppins Bold" charset="1" panose="00000800000000000000"/>
      <p:regular r:id="rId23"/>
    </p:embeddedFont>
    <p:embeddedFont>
      <p:font typeface="Space Mono Bold" charset="1" panose="0200080903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https://github.com/hulln/FDV-DV-25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25790" y="-4875228"/>
            <a:ext cx="29175795" cy="21262099"/>
          </a:xfrm>
          <a:custGeom>
            <a:avLst/>
            <a:gdLst/>
            <a:ahLst/>
            <a:cxnLst/>
            <a:rect r="r" b="b" t="t" l="l"/>
            <a:pathLst>
              <a:path h="21262099" w="29175795">
                <a:moveTo>
                  <a:pt x="0" y="0"/>
                </a:moveTo>
                <a:lnTo>
                  <a:pt x="29175794" y="0"/>
                </a:lnTo>
                <a:lnTo>
                  <a:pt x="29175794" y="21262099"/>
                </a:lnTo>
                <a:lnTo>
                  <a:pt x="0" y="21262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20946" y="2767818"/>
            <a:ext cx="19129892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5000" spc="-1560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35322" y="5479978"/>
            <a:ext cx="6417356" cy="57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b="true" sz="20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VISUALIZING THE SOCIAL AND ECONOMIC IMPACTS OF TOURISM ON SLOVENIAN TOWNS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35299" y="1047750"/>
            <a:ext cx="4617401" cy="72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DATA VISUALIZATION COURSE</a:t>
            </a:r>
          </a:p>
          <a:p>
            <a:pPr algn="ctr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FACULTY OF SOCIAL SCIENCES</a:t>
            </a:r>
          </a:p>
          <a:p>
            <a:pPr algn="ctr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UNIVERSITY OF LJUBLJANA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01/12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4431" y="-7294149"/>
            <a:ext cx="29236863" cy="24875298"/>
          </a:xfrm>
          <a:custGeom>
            <a:avLst/>
            <a:gdLst/>
            <a:ahLst/>
            <a:cxnLst/>
            <a:rect r="r" b="b" t="t" l="l"/>
            <a:pathLst>
              <a:path h="24875298" w="29236863">
                <a:moveTo>
                  <a:pt x="0" y="0"/>
                </a:moveTo>
                <a:lnTo>
                  <a:pt x="29236862" y="0"/>
                </a:lnTo>
                <a:lnTo>
                  <a:pt x="29236862" y="24875298"/>
                </a:lnTo>
                <a:lnTo>
                  <a:pt x="0" y="2487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20518"/>
            <a:ext cx="8115300" cy="191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Tools used: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Excel 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→ initial data preparation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R 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(tidyverse, ggplot2) → data processing and charts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Canva 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→ infographic design and presentation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ChatGPT 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→ code assistance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Code and all details available on </a:t>
            </a:r>
            <a:r>
              <a:rPr lang="en-US" b="true" sz="1799" u="sng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  <a:hlinkClick r:id="rId4" tooltip="https://github.com/hulln/FDV-DV-25"/>
              </a:rPr>
              <a:t>GitHub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l">
              <a:lnSpc>
                <a:spcPts val="1907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10/12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7746" y="-4597970"/>
            <a:ext cx="12871291" cy="12871291"/>
          </a:xfrm>
          <a:custGeom>
            <a:avLst/>
            <a:gdLst/>
            <a:ahLst/>
            <a:cxnLst/>
            <a:rect r="r" b="b" t="t" l="l"/>
            <a:pathLst>
              <a:path h="12871291" w="12871291">
                <a:moveTo>
                  <a:pt x="0" y="0"/>
                </a:moveTo>
                <a:lnTo>
                  <a:pt x="12871291" y="0"/>
                </a:lnTo>
                <a:lnTo>
                  <a:pt x="12871291" y="12871292"/>
                </a:lnTo>
                <a:lnTo>
                  <a:pt x="0" y="12871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79684"/>
            <a:ext cx="7927685" cy="5605534"/>
          </a:xfrm>
          <a:custGeom>
            <a:avLst/>
            <a:gdLst/>
            <a:ahLst/>
            <a:cxnLst/>
            <a:rect r="r" b="b" t="t" l="l"/>
            <a:pathLst>
              <a:path h="5605534" w="7927685">
                <a:moveTo>
                  <a:pt x="0" y="0"/>
                </a:moveTo>
                <a:lnTo>
                  <a:pt x="7927685" y="0"/>
                </a:lnTo>
                <a:lnTo>
                  <a:pt x="7927685" y="5605534"/>
                </a:lnTo>
                <a:lnTo>
                  <a:pt x="0" y="5605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end product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3874" y="2998734"/>
            <a:ext cx="7526853" cy="566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Infographic combines visual data and textual explanation: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Left side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introduces key variables and findings through maps and charts, accompanied by short explanatory texts.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Right side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leaves </a:t>
            </a: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open visual space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around the migration chart. It invites the reader to pause and reflect on broader implications, beyond what is directly shown in the data.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The goal was to present facts and to spark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critical thinking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about the long-term sustainability of tourism-driven development.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Challenges and dilemmas: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Selecting appropriate chart types for e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ach variable and story element</a:t>
            </a:r>
          </a:p>
          <a:p>
            <a:pPr algn="l" marL="777234" indent="-259078" lvl="2">
              <a:lnSpc>
                <a:spcPts val="1907"/>
              </a:lnSpc>
              <a:buFont typeface="Arial"/>
              <a:buChar char="⚬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map with 4 variables: too complex?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Using absolute vs. </a:t>
            </a: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relative 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numbers → show differences, gap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Placing charts visually to support a clear narrative flow</a:t>
            </a:r>
          </a:p>
          <a:p>
            <a:pPr algn="l" marL="734055" indent="-244685" lvl="2">
              <a:lnSpc>
                <a:spcPts val="1801"/>
              </a:lnSpc>
              <a:buFont typeface="Arial"/>
              <a:buChar char="⚬"/>
            </a:pPr>
            <a:r>
              <a:rPr lang="en-US" sz="1699" i="true">
                <a:solidFill>
                  <a:srgbClr val="1E1E1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(Idea considered: circular structure, to show interdependence between variables, harder to visualize effectively.)</a:t>
            </a:r>
          </a:p>
          <a:p>
            <a:pPr algn="l" marL="367027" indent="-183514" lvl="1">
              <a:lnSpc>
                <a:spcPts val="1801"/>
              </a:lnSpc>
              <a:buFont typeface="Arial"/>
              <a:buChar char="•"/>
            </a:pPr>
            <a:r>
              <a:rPr lang="en-US" sz="16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Chart titles placement not optimal?</a:t>
            </a:r>
          </a:p>
          <a:p>
            <a:pPr algn="l" marL="734055" indent="-244685" lvl="2">
              <a:lnSpc>
                <a:spcPts val="1801"/>
              </a:lnSpc>
              <a:buFont typeface="Arial"/>
              <a:buChar char="⚬"/>
            </a:pPr>
            <a:r>
              <a:rPr lang="en-US" sz="16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Initial charts lacked titles → feedback: not intuitive enough → added titles</a:t>
            </a:r>
          </a:p>
          <a:p>
            <a:pPr algn="l" marL="367027" indent="-183514" lvl="1">
              <a:lnSpc>
                <a:spcPts val="1801"/>
              </a:lnSpc>
              <a:buFont typeface="Arial"/>
              <a:buChar char="•"/>
            </a:pPr>
            <a:r>
              <a:rPr lang="en-US" sz="16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Not really satisfied with white background, maybe should add dark-mode option or consider different color scheme for bright colors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11/12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21527">
            <a:off x="4722691" y="-2396149"/>
            <a:ext cx="20455816" cy="20915497"/>
          </a:xfrm>
          <a:custGeom>
            <a:avLst/>
            <a:gdLst/>
            <a:ahLst/>
            <a:cxnLst/>
            <a:rect r="r" b="b" t="t" l="l"/>
            <a:pathLst>
              <a:path h="20915497" w="20455816">
                <a:moveTo>
                  <a:pt x="0" y="0"/>
                </a:moveTo>
                <a:lnTo>
                  <a:pt x="20455816" y="0"/>
                </a:lnTo>
                <a:lnTo>
                  <a:pt x="20455816" y="20915497"/>
                </a:lnTo>
                <a:lnTo>
                  <a:pt x="0" y="209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20518"/>
            <a:ext cx="8115300" cy="72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THANK YOU FOR YOUR ATTENTION.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 i="true">
                <a:solidFill>
                  <a:srgbClr val="1E1E1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QUESTIONS?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12/12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2121"/>
            <a:ext cx="2571743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981075"/>
            <a:ext cx="2571743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11842"/>
            <a:ext cx="2571743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910796"/>
            <a:ext cx="2571743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79948"/>
            <a:ext cx="2571743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878902"/>
            <a:ext cx="2571743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809954"/>
            <a:ext cx="2571743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808908"/>
            <a:ext cx="2571743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08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00443" y="2192992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INTRO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15743" y="2192992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00443" y="4133569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STORY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15743" y="4133569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SOFTWARE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00443" y="6089623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5743" y="6089623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END PRODUCT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00443" y="8056595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CHARTS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15743" y="8056595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THANK YOU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02/12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07288" y="-7298153"/>
            <a:ext cx="14614575" cy="14596307"/>
          </a:xfrm>
          <a:custGeom>
            <a:avLst/>
            <a:gdLst/>
            <a:ahLst/>
            <a:cxnLst/>
            <a:rect r="r" b="b" t="t" l="l"/>
            <a:pathLst>
              <a:path h="14596307" w="14614575">
                <a:moveTo>
                  <a:pt x="0" y="0"/>
                </a:moveTo>
                <a:lnTo>
                  <a:pt x="14614576" y="0"/>
                </a:lnTo>
                <a:lnTo>
                  <a:pt x="14614576" y="14596306"/>
                </a:lnTo>
                <a:lnTo>
                  <a:pt x="0" y="14596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81153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20518"/>
            <a:ext cx="8115300" cy="191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Tourism is often celebrated as an economic success story.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BUT WHAT HAPPENS TO LOCAL COMMUNITIES IN TOURIST TOWNS?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This project uses data visualization to explore the </a:t>
            </a:r>
            <a:r>
              <a:rPr lang="en-US" sz="1799" i="true">
                <a:solidFill>
                  <a:srgbClr val="1E1E1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hidden social and economic impacts of tourism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on Slovenian municipalities and towns — from housing prices to migration patterns.</a:t>
            </a:r>
          </a:p>
          <a:p>
            <a:pPr algn="l">
              <a:lnSpc>
                <a:spcPts val="1907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03/12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52939" y="4362222"/>
            <a:ext cx="20993878" cy="8229600"/>
          </a:xfrm>
          <a:custGeom>
            <a:avLst/>
            <a:gdLst/>
            <a:ahLst/>
            <a:cxnLst/>
            <a:rect r="r" b="b" t="t" l="l"/>
            <a:pathLst>
              <a:path h="8229600" w="20993878">
                <a:moveTo>
                  <a:pt x="0" y="0"/>
                </a:moveTo>
                <a:lnTo>
                  <a:pt x="20993878" y="0"/>
                </a:lnTo>
                <a:lnTo>
                  <a:pt x="209938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story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20518"/>
            <a:ext cx="8622979" cy="191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 recent years, tourism has transformed many Slovenian towns.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At the same time, locals, </a:t>
            </a:r>
            <a:r>
              <a:rPr lang="en-US" sz="1799" i="true">
                <a:solidFill>
                  <a:srgbClr val="1E1E1E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especially young people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, face growing challenges: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Soaring housing prices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Stagnant wages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Out-migration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Aging populations</a:t>
            </a:r>
          </a:p>
          <a:p>
            <a:pPr algn="l">
              <a:lnSpc>
                <a:spcPts val="1907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04/12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2339" y="1028700"/>
            <a:ext cx="15343322" cy="8229600"/>
          </a:xfrm>
          <a:custGeom>
            <a:avLst/>
            <a:gdLst/>
            <a:ahLst/>
            <a:cxnLst/>
            <a:rect r="r" b="b" t="t" l="l"/>
            <a:pathLst>
              <a:path h="8229600" w="15343322">
                <a:moveTo>
                  <a:pt x="0" y="0"/>
                </a:moveTo>
                <a:lnTo>
                  <a:pt x="15343322" y="0"/>
                </a:lnTo>
                <a:lnTo>
                  <a:pt x="153433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20518"/>
            <a:ext cx="13261324" cy="525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Data sources: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Statistical Office of the Republic of Slovenia (SURS)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e-Prostor (real estate value data)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Data collection: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Initial goal: visualize overnight stays and accommodation capacity, but AJPES data was not easily accessible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Adjusted focus to variables that were more obtainable and relevant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Considered including commuting patterns (workplace location), but excluded to avoid overloading the visual story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Housing data was difficult to obtain; approximate values were manually extracted from e-Prostor publications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Data preparation and cleaning done in Excel; all variables combined into a long-format table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Not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es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Pro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pe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rt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y p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ric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va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l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u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 are approximate (regional averages)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Focus: selected tourist municipalities, control cities, Ljubljana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Variables: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municipality type (tourist vs. control)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average salary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property p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r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ices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g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migr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at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ion</a:t>
            </a:r>
          </a:p>
          <a:p>
            <a:pPr algn="l">
              <a:lnSpc>
                <a:spcPts val="1907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05/12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8034" y="2817326"/>
            <a:ext cx="7453948" cy="5963159"/>
          </a:xfrm>
          <a:custGeom>
            <a:avLst/>
            <a:gdLst/>
            <a:ahLst/>
            <a:cxnLst/>
            <a:rect r="r" b="b" t="t" l="l"/>
            <a:pathLst>
              <a:path h="5963159" w="7453948">
                <a:moveTo>
                  <a:pt x="0" y="0"/>
                </a:moveTo>
                <a:lnTo>
                  <a:pt x="7453948" y="0"/>
                </a:lnTo>
                <a:lnTo>
                  <a:pt x="7453948" y="5963158"/>
                </a:lnTo>
                <a:lnTo>
                  <a:pt x="0" y="596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who is affected?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20518"/>
            <a:ext cx="8622979" cy="215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CHART 1: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MAP WITH 4 VARIABLES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(location, type, age, income)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Tourist spots show a clear pattern: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Higher average age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Low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er average salari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es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Demogra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ph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ic shifts driven by rising living costs and second-home buyers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Control cities and Ljubljana re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main mor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balanced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l">
              <a:lnSpc>
                <a:spcPts val="190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06/12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8786" y="2685767"/>
            <a:ext cx="7704411" cy="6163529"/>
          </a:xfrm>
          <a:custGeom>
            <a:avLst/>
            <a:gdLst/>
            <a:ahLst/>
            <a:cxnLst/>
            <a:rect r="r" b="b" t="t" l="l"/>
            <a:pathLst>
              <a:path h="6163529" w="7704411">
                <a:moveTo>
                  <a:pt x="0" y="0"/>
                </a:moveTo>
                <a:lnTo>
                  <a:pt x="7704411" y="0"/>
                </a:lnTo>
                <a:lnTo>
                  <a:pt x="7704411" y="6163529"/>
                </a:lnTo>
                <a:lnTo>
                  <a:pt x="0" y="6163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housing prices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20518"/>
            <a:ext cx="8622979" cy="239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CHART 2: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DUMBBELL CHART WITH 2 VARIABLES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(housing price, income)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 tourism-driven municipalities, property prices have surged far beyond local wag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es.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Inv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estors and second-home buyers dominate the market.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For many young res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idents, home ownership is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no long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er realistic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07/12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97840" y="2459907"/>
            <a:ext cx="7777580" cy="6222064"/>
          </a:xfrm>
          <a:custGeom>
            <a:avLst/>
            <a:gdLst/>
            <a:ahLst/>
            <a:cxnLst/>
            <a:rect r="r" b="b" t="t" l="l"/>
            <a:pathLst>
              <a:path h="6222064" w="7777580">
                <a:moveTo>
                  <a:pt x="0" y="0"/>
                </a:moveTo>
                <a:lnTo>
                  <a:pt x="7777580" y="0"/>
                </a:lnTo>
                <a:lnTo>
                  <a:pt x="7777580" y="6222064"/>
                </a:lnTo>
                <a:lnTo>
                  <a:pt x="0" y="6222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migrations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20518"/>
            <a:ext cx="8622979" cy="263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CHART 3: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MULTILINE TIME SERIES CHART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(net migration over time)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x-axis = years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y-axis = net migration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multiple lines = municipalities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The COVID-19 pandemic triggered a sharp shift in migration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Touri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st towns saw a spike in newcomers — often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wealthier lifestyle migrants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Meanwh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ile, many local families and young p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eople are moving out.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08/12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52939" y="4362222"/>
            <a:ext cx="20993878" cy="8229600"/>
          </a:xfrm>
          <a:custGeom>
            <a:avLst/>
            <a:gdLst/>
            <a:ahLst/>
            <a:cxnLst/>
            <a:rect r="r" b="b" t="t" l="l"/>
            <a:pathLst>
              <a:path h="8229600" w="20993878">
                <a:moveTo>
                  <a:pt x="0" y="0"/>
                </a:moveTo>
                <a:lnTo>
                  <a:pt x="20993878" y="0"/>
                </a:lnTo>
                <a:lnTo>
                  <a:pt x="209938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7218" y="3714939"/>
            <a:ext cx="6997653" cy="647283"/>
          </a:xfrm>
          <a:custGeom>
            <a:avLst/>
            <a:gdLst/>
            <a:ahLst/>
            <a:cxnLst/>
            <a:rect r="r" b="b" t="t" l="l"/>
            <a:pathLst>
              <a:path h="647283" w="6997653">
                <a:moveTo>
                  <a:pt x="0" y="0"/>
                </a:moveTo>
                <a:lnTo>
                  <a:pt x="6997653" y="0"/>
                </a:lnTo>
                <a:lnTo>
                  <a:pt x="6997653" y="647283"/>
                </a:lnTo>
                <a:lnTo>
                  <a:pt x="0" y="647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20518"/>
            <a:ext cx="8622979" cy="429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Color palette: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F0F0F0"/>
                </a:solidFill>
                <a:latin typeface="Aileron Bold"/>
                <a:ea typeface="Aileron Bold"/>
                <a:cs typeface="Aileron Bold"/>
                <a:sym typeface="Aileron Bold"/>
              </a:rPr>
              <a:t>#F0F0F0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008080"/>
                </a:solidFill>
                <a:latin typeface="Aileron Bold"/>
                <a:ea typeface="Aileron Bold"/>
                <a:cs typeface="Aileron Bold"/>
                <a:sym typeface="Aileron Bold"/>
              </a:rPr>
              <a:t>#008080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D78B00"/>
                </a:solidFill>
                <a:latin typeface="Aileron Bold"/>
                <a:ea typeface="Aileron Bold"/>
                <a:cs typeface="Aileron Bold"/>
                <a:sym typeface="Aileron Bold"/>
              </a:rPr>
              <a:t>#D78B00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A80000"/>
                </a:solidFill>
                <a:latin typeface="Aileron Bold"/>
                <a:ea typeface="Aileron Bold"/>
                <a:cs typeface="Aileron Bold"/>
                <a:sym typeface="Aileron Bold"/>
              </a:rPr>
              <a:t>#A80000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#000000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Fonts: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Montserrat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Poppins Bold"/>
                <a:ea typeface="Poppins Bold"/>
                <a:cs typeface="Poppins Bold"/>
                <a:sym typeface="Poppins Bold"/>
              </a:rPr>
              <a:t>Poppins</a:t>
            </a:r>
          </a:p>
          <a:p>
            <a:pPr algn="l" marL="777234" indent="-259078" lvl="2">
              <a:lnSpc>
                <a:spcPts val="1907"/>
              </a:lnSpc>
              <a:buFont typeface="Arial"/>
              <a:buChar char="⚬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for readability</a:t>
            </a:r>
          </a:p>
          <a:p>
            <a:pPr algn="l" marL="388617" indent="-194308" lvl="1">
              <a:lnSpc>
                <a:spcPts val="1907"/>
              </a:lnSpc>
              <a:buFont typeface="Arial"/>
              <a:buChar char="•"/>
            </a:pPr>
            <a:r>
              <a:rPr lang="en-US" b="true" sz="1799">
                <a:solidFill>
                  <a:srgbClr val="1E1E1E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Space Mono</a:t>
            </a:r>
          </a:p>
          <a:p>
            <a:pPr algn="l" marL="777234" indent="-259078" lvl="2">
              <a:lnSpc>
                <a:spcPts val="1907"/>
              </a:lnSpc>
              <a:buFont typeface="Arial"/>
              <a:buChar char="⚬"/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for accent titles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Design goal: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clean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, clear, data-first story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ellin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g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Bright and contrast 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color scheme, appropriate for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magazines 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and </a:t>
            </a: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social media</a:t>
            </a:r>
            <a:r>
              <a:rPr lang="en-US" sz="17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l">
              <a:lnSpc>
                <a:spcPts val="190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988171"/>
            <a:ext cx="16230600" cy="270129"/>
            <a:chOff x="0" y="0"/>
            <a:chExt cx="21640800" cy="3601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JUNE 2025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42132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09/12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484265" y="19050"/>
              <a:ext cx="6156535" cy="341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b="true" sz="1799">
                  <a:solidFill>
                    <a:srgbClr val="1E1E1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NIVES HÜLL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DAGpR_Shhkg</dc:identifier>
  <dcterms:modified xsi:type="dcterms:W3CDTF">2011-08-01T06:04:30Z</dcterms:modified>
  <cp:revision>1</cp:revision>
  <dc:title>project presentation</dc:title>
</cp:coreProperties>
</file>